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4" r:id="rId2"/>
    <p:sldId id="256" r:id="rId3"/>
    <p:sldId id="257" r:id="rId4"/>
    <p:sldId id="265" r:id="rId5"/>
    <p:sldId id="258" r:id="rId6"/>
    <p:sldId id="259" r:id="rId7"/>
    <p:sldId id="260" r:id="rId8"/>
    <p:sldId id="261"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363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DAA49F4-B588-0391-FB92-90B20BDE9616}"/>
              </a:ext>
            </a:extLst>
          </p:cNvPr>
          <p:cNvSpPr txBox="1"/>
          <p:nvPr/>
        </p:nvSpPr>
        <p:spPr>
          <a:xfrm>
            <a:off x="-1" y="0"/>
            <a:ext cx="14748933" cy="8229600"/>
          </a:xfrm>
          <a:prstGeom prst="rect">
            <a:avLst/>
          </a:prstGeom>
          <a:solidFill>
            <a:schemeClr val="bg1"/>
          </a:solidFill>
        </p:spPr>
        <p:txBody>
          <a:bodyPr wrap="square" rtlCol="0">
            <a:spAutoFit/>
          </a:bodyPr>
          <a:lstStyle/>
          <a:p>
            <a:endParaRPr lang="es-DO" dirty="0"/>
          </a:p>
        </p:txBody>
      </p:sp>
      <p:sp>
        <p:nvSpPr>
          <p:cNvPr id="3" name="Rectángulo 2">
            <a:extLst>
              <a:ext uri="{FF2B5EF4-FFF2-40B4-BE49-F238E27FC236}">
                <a16:creationId xmlns:a16="http://schemas.microsoft.com/office/drawing/2014/main" id="{E480A9F5-1C18-1905-0141-14059A5851D7}"/>
              </a:ext>
            </a:extLst>
          </p:cNvPr>
          <p:cNvSpPr/>
          <p:nvPr/>
        </p:nvSpPr>
        <p:spPr>
          <a:xfrm>
            <a:off x="2887133" y="2446969"/>
            <a:ext cx="8856133" cy="31496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u="sng" dirty="0">
                <a:solidFill>
                  <a:schemeClr val="bg1"/>
                </a:solidFill>
                <a:latin typeface="Times New Roman" panose="02020603050405020304" pitchFamily="18" charset="0"/>
                <a:ea typeface="Barlow" pitchFamily="34" charset="-122"/>
                <a:cs typeface="Times New Roman" panose="02020603050405020304" pitchFamily="18" charset="0"/>
              </a:rPr>
              <a:t>Movimiento Rectilíneo.</a:t>
            </a:r>
            <a:endParaRPr lang="en-US" sz="4800" u="sng" dirty="0">
              <a:solidFill>
                <a:schemeClr val="bg1"/>
              </a:solidFill>
              <a:latin typeface="Times New Roman" panose="02020603050405020304" pitchFamily="18" charset="0"/>
              <a:cs typeface="Times New Roman" panose="02020603050405020304" pitchFamily="18" charset="0"/>
            </a:endParaRPr>
          </a:p>
          <a:p>
            <a:pPr algn="ctr"/>
            <a:endParaRPr lang="es-DO" dirty="0"/>
          </a:p>
        </p:txBody>
      </p:sp>
    </p:spTree>
    <p:extLst>
      <p:ext uri="{BB962C8B-B14F-4D97-AF65-F5344CB8AC3E}">
        <p14:creationId xmlns:p14="http://schemas.microsoft.com/office/powerpoint/2010/main" val="351871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a:p>
        </p:txBody>
      </p:sp>
      <p:sp>
        <p:nvSpPr>
          <p:cNvPr id="4" name="Text 2"/>
          <p:cNvSpPr/>
          <p:nvPr/>
        </p:nvSpPr>
        <p:spPr>
          <a:xfrm>
            <a:off x="6319599" y="2712482"/>
            <a:ext cx="6871468"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Conclusiones.</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 resumen, el movimiento rectilíneo es fundamental en nuestro entendimiento del mundo físico. Nos permite describir y predecir el movimiento de objetos en una sola dimensión. Espero que hayan disfrutado de esta presentación y que se sientan inspirados a explorar más sobre este fascinante tema.</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dirty="0"/>
          </a:p>
        </p:txBody>
      </p:sp>
      <p:sp>
        <p:nvSpPr>
          <p:cNvPr id="4" name="Text 2"/>
          <p:cNvSpPr/>
          <p:nvPr/>
        </p:nvSpPr>
        <p:spPr>
          <a:xfrm>
            <a:off x="6319598" y="2323624"/>
            <a:ext cx="6786801" cy="833199"/>
          </a:xfrm>
          <a:prstGeom prst="rect">
            <a:avLst/>
          </a:prstGeom>
          <a:noFill/>
          <a:ln/>
        </p:spPr>
        <p:txBody>
          <a:bodyPr wrap="none" rtlCol="0" anchor="t"/>
          <a:lstStyle/>
          <a:p>
            <a:pPr marL="0" indent="0">
              <a:lnSpc>
                <a:spcPts val="6561"/>
              </a:lnSpc>
              <a:buNone/>
            </a:pPr>
            <a:r>
              <a:rPr lang="en-US" sz="5249" b="1" u="sng" dirty="0">
                <a:solidFill>
                  <a:schemeClr val="bg1"/>
                </a:solidFill>
                <a:latin typeface="Barlow" pitchFamily="34" charset="0"/>
                <a:ea typeface="Barlow" pitchFamily="34" charset="-122"/>
                <a:cs typeface="Barlow" pitchFamily="34" charset="-120"/>
              </a:rPr>
              <a:t>Movimiento Rectilíneo</a:t>
            </a:r>
            <a:endParaRPr lang="en-US" sz="5249" u="sng" dirty="0">
              <a:solidFill>
                <a:schemeClr val="bg1"/>
              </a:solidFill>
            </a:endParaRPr>
          </a:p>
        </p:txBody>
      </p:sp>
      <p:sp>
        <p:nvSpPr>
          <p:cNvPr id="5" name="Text 3"/>
          <p:cNvSpPr/>
          <p:nvPr/>
        </p:nvSpPr>
        <p:spPr>
          <a:xfrm>
            <a:off x="6319599" y="3490079"/>
            <a:ext cx="7477601" cy="1777008"/>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6786086" y="5516998"/>
            <a:ext cx="2357916" cy="528201"/>
          </a:xfrm>
          <a:prstGeom prst="rect">
            <a:avLst/>
          </a:prstGeom>
          <a:noFill/>
          <a:ln/>
        </p:spPr>
        <p:txBody>
          <a:bodyPr wrap="none" rtlCol="0" anchor="t"/>
          <a:lstStyle/>
          <a:p>
            <a:pPr marL="0" indent="0" algn="l">
              <a:lnSpc>
                <a:spcPts val="3062"/>
              </a:lnSpc>
              <a:buNone/>
            </a:pPr>
            <a:endParaRPr lang="en-US" sz="2187" dirty="0"/>
          </a:p>
        </p:txBody>
      </p:sp>
      <p:pic>
        <p:nvPicPr>
          <p:cNvPr id="12" name="Imagen 11" descr="Interfaz de usuario gráfica, Texto, Aplicación, Correo electrónico&#10;&#10;Descripción generada automáticamente">
            <a:extLst>
              <a:ext uri="{FF2B5EF4-FFF2-40B4-BE49-F238E27FC236}">
                <a16:creationId xmlns:a16="http://schemas.microsoft.com/office/drawing/2014/main" id="{F8C8530B-FDA6-FC21-F91E-6305D2447BED}"/>
              </a:ext>
            </a:extLst>
          </p:cNvPr>
          <p:cNvPicPr>
            <a:picLocks noChangeAspect="1"/>
          </p:cNvPicPr>
          <p:nvPr/>
        </p:nvPicPr>
        <p:blipFill>
          <a:blip r:embed="rId3"/>
          <a:stretch>
            <a:fillRect/>
          </a:stretch>
        </p:blipFill>
        <p:spPr>
          <a:xfrm>
            <a:off x="0" y="0"/>
            <a:ext cx="6319598" cy="8229600"/>
          </a:xfrm>
          <a:prstGeom prst="rect">
            <a:avLst/>
          </a:prstGeom>
        </p:spPr>
      </p:pic>
      <p:sp>
        <p:nvSpPr>
          <p:cNvPr id="13" name="Rectángulo 12">
            <a:extLst>
              <a:ext uri="{FF2B5EF4-FFF2-40B4-BE49-F238E27FC236}">
                <a16:creationId xmlns:a16="http://schemas.microsoft.com/office/drawing/2014/main" id="{F77F8E6D-A442-059A-3B5D-9F174F0AA52E}"/>
              </a:ext>
            </a:extLst>
          </p:cNvPr>
          <p:cNvSpPr/>
          <p:nvPr/>
        </p:nvSpPr>
        <p:spPr>
          <a:xfrm>
            <a:off x="6553199" y="3490078"/>
            <a:ext cx="6553199" cy="20269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DO" sz="2400" dirty="0">
                <a:solidFill>
                  <a:schemeClr val="bg1"/>
                </a:solidFill>
                <a:latin typeface="Times New Roman" panose="02020603050405020304" pitchFamily="18" charset="0"/>
                <a:cs typeface="Times New Roman" panose="02020603050405020304" pitchFamily="18" charset="0"/>
              </a:rPr>
              <a:t>E</a:t>
            </a:r>
            <a:r>
              <a:rPr lang="es-DO" sz="2400" b="0" i="0">
                <a:solidFill>
                  <a:schemeClr val="bg1"/>
                </a:solidFill>
                <a:effectLst/>
                <a:latin typeface="Times New Roman" panose="02020603050405020304" pitchFamily="18" charset="0"/>
                <a:cs typeface="Times New Roman" panose="02020603050405020304" pitchFamily="18" charset="0"/>
              </a:rPr>
              <a:t>l </a:t>
            </a:r>
            <a:r>
              <a:rPr lang="es-DO" sz="2400" b="1" i="0" dirty="0">
                <a:solidFill>
                  <a:schemeClr val="bg1"/>
                </a:solidFill>
                <a:effectLst/>
                <a:latin typeface="Times New Roman" panose="02020603050405020304" pitchFamily="18" charset="0"/>
                <a:cs typeface="Times New Roman" panose="02020603050405020304" pitchFamily="18" charset="0"/>
              </a:rPr>
              <a:t>movimiento rectilíneo</a:t>
            </a:r>
            <a:r>
              <a:rPr lang="es-DO" sz="2400" b="0" i="0" dirty="0">
                <a:solidFill>
                  <a:schemeClr val="bg1"/>
                </a:solidFill>
                <a:effectLst/>
                <a:latin typeface="Times New Roman" panose="02020603050405020304" pitchFamily="18" charset="0"/>
                <a:cs typeface="Times New Roman" panose="02020603050405020304" pitchFamily="18" charset="0"/>
              </a:rPr>
              <a:t> se da cuando un objeto se desplaza </a:t>
            </a:r>
            <a:r>
              <a:rPr lang="es-DO" sz="2400" b="1" i="0" dirty="0">
                <a:solidFill>
                  <a:schemeClr val="bg1"/>
                </a:solidFill>
                <a:effectLst/>
                <a:latin typeface="Times New Roman" panose="02020603050405020304" pitchFamily="18" charset="0"/>
                <a:cs typeface="Times New Roman" panose="02020603050405020304" pitchFamily="18" charset="0"/>
              </a:rPr>
              <a:t>en línea recta y en una sola dirección</a:t>
            </a:r>
            <a:r>
              <a:rPr lang="es-DO" sz="2400" b="0" i="0" dirty="0">
                <a:solidFill>
                  <a:schemeClr val="bg1"/>
                </a:solidFill>
                <a:effectLst/>
                <a:latin typeface="Times New Roman" panose="02020603050405020304" pitchFamily="18" charset="0"/>
                <a:cs typeface="Times New Roman" panose="02020603050405020304" pitchFamily="18" charset="0"/>
              </a:rPr>
              <a:t>, como un cohete. </a:t>
            </a:r>
            <a:endParaRPr lang="es-DO"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a:p>
        </p:txBody>
      </p:sp>
      <p:sp>
        <p:nvSpPr>
          <p:cNvPr id="4" name="Text 2"/>
          <p:cNvSpPr/>
          <p:nvPr/>
        </p:nvSpPr>
        <p:spPr>
          <a:xfrm>
            <a:off x="6319599" y="2365295"/>
            <a:ext cx="6854534"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Posición y Desplazamiento.</a:t>
            </a:r>
            <a:endParaRPr lang="en-US" sz="4374" dirty="0">
              <a:solidFill>
                <a:schemeClr val="bg1"/>
              </a:solidFill>
            </a:endParaRPr>
          </a:p>
        </p:txBody>
      </p:sp>
      <p:sp>
        <p:nvSpPr>
          <p:cNvPr id="5" name="Text 3"/>
          <p:cNvSpPr/>
          <p:nvPr/>
        </p:nvSpPr>
        <p:spPr>
          <a:xfrm>
            <a:off x="6319599" y="3716702"/>
            <a:ext cx="7477601" cy="2660691"/>
          </a:xfrm>
          <a:prstGeom prst="rect">
            <a:avLst/>
          </a:prstGeom>
          <a:noFill/>
          <a:ln/>
        </p:spPr>
        <p:txBody>
          <a:bodyPr wrap="square" rtlCol="0" anchor="t"/>
          <a:lstStyle/>
          <a:p>
            <a:pPr marL="0" indent="0">
              <a:lnSpc>
                <a:spcPts val="2799"/>
              </a:lnSpc>
              <a:buNone/>
            </a:pPr>
            <a:r>
              <a:rPr lang="en-US" sz="2400" dirty="0">
                <a:solidFill>
                  <a:srgbClr val="EEEFF5"/>
                </a:solidFill>
                <a:latin typeface="Times New Roman" panose="02020603050405020304" pitchFamily="18" charset="0"/>
                <a:ea typeface="Montserrat" pitchFamily="34" charset="-122"/>
                <a:cs typeface="Times New Roman" panose="02020603050405020304" pitchFamily="18" charset="0"/>
              </a:rPr>
              <a:t>En el movimiento rectilíneo, la posición de un objeto se describe en relación a un punto de referencia. El desplazamiento es el cambio neto en la posición de un objeto a lo largo de su trayectoria. Puede ser positivo, negativo o cero, dependiendo de la dirección del movimiento.</a:t>
            </a:r>
            <a:endParaRPr lang="en-US" sz="2400" dirty="0">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A25D3B06-8BFF-A19E-8BD6-46BB974F475A}"/>
              </a:ext>
            </a:extLst>
          </p:cNvPr>
          <p:cNvPicPr>
            <a:picLocks noChangeAspect="1"/>
          </p:cNvPicPr>
          <p:nvPr/>
        </p:nvPicPr>
        <p:blipFill>
          <a:blip r:embed="rId3"/>
          <a:stretch>
            <a:fillRect/>
          </a:stretch>
        </p:blipFill>
        <p:spPr>
          <a:xfrm>
            <a:off x="0" y="0"/>
            <a:ext cx="61976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814BBC-A3A6-1213-8DD2-14B8D5F1E25C}"/>
              </a:ext>
            </a:extLst>
          </p:cNvPr>
          <p:cNvSpPr/>
          <p:nvPr/>
        </p:nvSpPr>
        <p:spPr>
          <a:xfrm>
            <a:off x="0" y="0"/>
            <a:ext cx="14630400" cy="82296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3" name="Rectángulo 2">
            <a:extLst>
              <a:ext uri="{FF2B5EF4-FFF2-40B4-BE49-F238E27FC236}">
                <a16:creationId xmlns:a16="http://schemas.microsoft.com/office/drawing/2014/main" id="{2566CE91-DF72-2D31-E53A-B149AC47CCE7}"/>
              </a:ext>
            </a:extLst>
          </p:cNvPr>
          <p:cNvSpPr/>
          <p:nvPr/>
        </p:nvSpPr>
        <p:spPr>
          <a:xfrm>
            <a:off x="440267" y="762000"/>
            <a:ext cx="1009226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DO" sz="3600" b="1" u="sng" dirty="0">
                <a:solidFill>
                  <a:schemeClr val="bg1"/>
                </a:solidFill>
                <a:effectLst/>
                <a:latin typeface="Times New Roman" panose="02020603050405020304" pitchFamily="18" charset="0"/>
                <a:cs typeface="Times New Roman" panose="02020603050405020304" pitchFamily="18" charset="0"/>
              </a:rPr>
              <a:t>Tipos de movimiento rectilíneo</a:t>
            </a:r>
            <a:r>
              <a:rPr lang="es-DO" sz="3600" b="1" dirty="0">
                <a:solidFill>
                  <a:schemeClr val="bg1"/>
                </a:solidFill>
                <a:effectLst/>
                <a:latin typeface="Times New Roman" panose="02020603050405020304" pitchFamily="18" charset="0"/>
                <a:cs typeface="Times New Roman" panose="02020603050405020304" pitchFamily="18" charset="0"/>
              </a:rPr>
              <a:t>.</a:t>
            </a:r>
          </a:p>
          <a:p>
            <a:pPr algn="ctr"/>
            <a:endParaRPr lang="es-DO" dirty="0"/>
          </a:p>
        </p:txBody>
      </p:sp>
      <p:sp>
        <p:nvSpPr>
          <p:cNvPr id="4" name="Rectángulo 3">
            <a:extLst>
              <a:ext uri="{FF2B5EF4-FFF2-40B4-BE49-F238E27FC236}">
                <a16:creationId xmlns:a16="http://schemas.microsoft.com/office/drawing/2014/main" id="{3536617A-2087-45D4-60B3-4305440771FF}"/>
              </a:ext>
            </a:extLst>
          </p:cNvPr>
          <p:cNvSpPr/>
          <p:nvPr/>
        </p:nvSpPr>
        <p:spPr>
          <a:xfrm>
            <a:off x="440267" y="2201333"/>
            <a:ext cx="6434666" cy="568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es-DO" sz="2400" b="1" i="0" dirty="0">
                <a:solidFill>
                  <a:schemeClr val="bg1"/>
                </a:solidFill>
                <a:effectLst/>
                <a:latin typeface="Times New Roman" panose="02020603050405020304" pitchFamily="18" charset="0"/>
                <a:cs typeface="Times New Roman" panose="02020603050405020304" pitchFamily="18" charset="0"/>
              </a:rPr>
              <a:t>Movimiento rectilíneo uniforme: </a:t>
            </a:r>
            <a:r>
              <a:rPr lang="es-DO" sz="2400" b="0" i="0" dirty="0">
                <a:solidFill>
                  <a:schemeClr val="bg1"/>
                </a:solidFill>
                <a:effectLst/>
                <a:latin typeface="Times New Roman" panose="02020603050405020304" pitchFamily="18" charset="0"/>
                <a:cs typeface="Times New Roman" panose="02020603050405020304" pitchFamily="18" charset="0"/>
              </a:rPr>
              <a:t>En este caso, la velocidad tiene un valor constante y, como resultado, la aceleración es nula.</a:t>
            </a:r>
          </a:p>
          <a:p>
            <a:pPr algn="l"/>
            <a:endParaRPr lang="es-DO" sz="2400" b="0" i="0" dirty="0">
              <a:solidFill>
                <a:schemeClr val="bg1"/>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s-DO" sz="2400" b="1" i="0" dirty="0">
                <a:solidFill>
                  <a:schemeClr val="bg1"/>
                </a:solidFill>
                <a:effectLst/>
                <a:latin typeface="Times New Roman" panose="02020603050405020304" pitchFamily="18" charset="0"/>
                <a:cs typeface="Times New Roman" panose="02020603050405020304" pitchFamily="18" charset="0"/>
              </a:rPr>
              <a:t>Movimiento rectilíneo uniformemente acelerado: </a:t>
            </a:r>
            <a:r>
              <a:rPr lang="es-DO" sz="2400" b="0" i="0" dirty="0">
                <a:solidFill>
                  <a:schemeClr val="bg1"/>
                </a:solidFill>
                <a:effectLst/>
                <a:latin typeface="Times New Roman" panose="02020603050405020304" pitchFamily="18" charset="0"/>
                <a:cs typeface="Times New Roman" panose="02020603050405020304" pitchFamily="18" charset="0"/>
              </a:rPr>
              <a:t>La velocidad varía en el tiempo (ya sea aumentando o disminuyendo) y la aceleración tiene un valor distinto de cero.</a:t>
            </a:r>
          </a:p>
          <a:p>
            <a:pPr algn="l"/>
            <a:endParaRPr lang="es-DO" sz="2400" b="1" i="0" dirty="0">
              <a:solidFill>
                <a:schemeClr val="bg1"/>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s-DO" sz="2400" b="1" i="0" dirty="0">
                <a:solidFill>
                  <a:schemeClr val="bg1"/>
                </a:solidFill>
                <a:effectLst/>
                <a:latin typeface="Times New Roman" panose="02020603050405020304" pitchFamily="18" charset="0"/>
                <a:cs typeface="Times New Roman" panose="02020603050405020304" pitchFamily="18" charset="0"/>
              </a:rPr>
              <a:t>Movimiento armónico simple unidimensional</a:t>
            </a:r>
            <a:r>
              <a:rPr lang="es-DO" sz="2400" b="0" i="0" dirty="0">
                <a:solidFill>
                  <a:schemeClr val="bg1"/>
                </a:solidFill>
                <a:effectLst/>
                <a:latin typeface="Times New Roman" panose="02020603050405020304" pitchFamily="18" charset="0"/>
                <a:cs typeface="Times New Roman" panose="02020603050405020304" pitchFamily="18" charset="0"/>
              </a:rPr>
              <a:t>: El cuerpo oscila en una única dirección del plano y la aceleración es proporcional a la elongación.</a:t>
            </a:r>
          </a:p>
          <a:p>
            <a:pPr algn="ctr"/>
            <a:endParaRPr lang="es-DO" dirty="0"/>
          </a:p>
        </p:txBody>
      </p:sp>
      <p:pic>
        <p:nvPicPr>
          <p:cNvPr id="6" name="Imagen 5" descr="Imagen que contiene Forma&#10;&#10;Descripción generada automáticamente">
            <a:extLst>
              <a:ext uri="{FF2B5EF4-FFF2-40B4-BE49-F238E27FC236}">
                <a16:creationId xmlns:a16="http://schemas.microsoft.com/office/drawing/2014/main" id="{80F5E1DC-8E6C-1D79-AFD4-0E7D943E3B97}"/>
              </a:ext>
            </a:extLst>
          </p:cNvPr>
          <p:cNvPicPr>
            <a:picLocks noChangeAspect="1"/>
          </p:cNvPicPr>
          <p:nvPr/>
        </p:nvPicPr>
        <p:blipFill>
          <a:blip r:embed="rId2"/>
          <a:stretch>
            <a:fillRect/>
          </a:stretch>
        </p:blipFill>
        <p:spPr>
          <a:xfrm>
            <a:off x="9516533" y="1219200"/>
            <a:ext cx="3988741" cy="2243667"/>
          </a:xfrm>
          <a:prstGeom prst="rect">
            <a:avLst/>
          </a:prstGeom>
        </p:spPr>
      </p:pic>
      <p:pic>
        <p:nvPicPr>
          <p:cNvPr id="8" name="Imagen 7" descr="Diagrama, Texto&#10;&#10;Descripción generada automáticamente">
            <a:extLst>
              <a:ext uri="{FF2B5EF4-FFF2-40B4-BE49-F238E27FC236}">
                <a16:creationId xmlns:a16="http://schemas.microsoft.com/office/drawing/2014/main" id="{09582830-2A84-3061-4417-3BABA2C43D29}"/>
              </a:ext>
            </a:extLst>
          </p:cNvPr>
          <p:cNvPicPr>
            <a:picLocks noChangeAspect="1"/>
          </p:cNvPicPr>
          <p:nvPr/>
        </p:nvPicPr>
        <p:blipFill>
          <a:blip r:embed="rId3"/>
          <a:stretch>
            <a:fillRect/>
          </a:stretch>
        </p:blipFill>
        <p:spPr>
          <a:xfrm>
            <a:off x="7315199" y="3462867"/>
            <a:ext cx="3988742" cy="2243667"/>
          </a:xfrm>
          <a:prstGeom prst="rect">
            <a:avLst/>
          </a:prstGeom>
        </p:spPr>
      </p:pic>
      <p:pic>
        <p:nvPicPr>
          <p:cNvPr id="11" name="Imagen 10">
            <a:extLst>
              <a:ext uri="{FF2B5EF4-FFF2-40B4-BE49-F238E27FC236}">
                <a16:creationId xmlns:a16="http://schemas.microsoft.com/office/drawing/2014/main" id="{27703A83-BE61-421F-AF41-DEE09160B36E}"/>
              </a:ext>
            </a:extLst>
          </p:cNvPr>
          <p:cNvPicPr>
            <a:picLocks noChangeAspect="1"/>
          </p:cNvPicPr>
          <p:nvPr/>
        </p:nvPicPr>
        <p:blipFill>
          <a:blip r:embed="rId4"/>
          <a:stretch>
            <a:fillRect/>
          </a:stretch>
        </p:blipFill>
        <p:spPr>
          <a:xfrm>
            <a:off x="9127160" y="5730096"/>
            <a:ext cx="4767485" cy="2414225"/>
          </a:xfrm>
          <a:prstGeom prst="rect">
            <a:avLst/>
          </a:prstGeom>
        </p:spPr>
      </p:pic>
    </p:spTree>
    <p:extLst>
      <p:ext uri="{BB962C8B-B14F-4D97-AF65-F5344CB8AC3E}">
        <p14:creationId xmlns:p14="http://schemas.microsoft.com/office/powerpoint/2010/main" val="2355582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a:p>
        </p:txBody>
      </p:sp>
      <p:sp>
        <p:nvSpPr>
          <p:cNvPr id="4" name="Text 2"/>
          <p:cNvSpPr/>
          <p:nvPr/>
        </p:nvSpPr>
        <p:spPr>
          <a:xfrm>
            <a:off x="6319598" y="1604367"/>
            <a:ext cx="7650401" cy="694373"/>
          </a:xfrm>
          <a:prstGeom prst="rect">
            <a:avLst/>
          </a:prstGeom>
          <a:noFill/>
          <a:ln/>
        </p:spPr>
        <p:txBody>
          <a:bodyPr wrap="none" rtlCol="0" anchor="t"/>
          <a:lstStyle/>
          <a:p>
            <a:pPr marL="0" indent="0">
              <a:lnSpc>
                <a:spcPts val="5468"/>
              </a:lnSpc>
              <a:buNone/>
            </a:pPr>
            <a:r>
              <a:rPr lang="en-US" sz="4374" b="1" u="sng" dirty="0">
                <a:solidFill>
                  <a:schemeClr val="bg1"/>
                </a:solidFill>
                <a:latin typeface="Barlow" pitchFamily="34" charset="0"/>
                <a:ea typeface="Barlow" pitchFamily="34" charset="-122"/>
                <a:cs typeface="Barlow" pitchFamily="34" charset="-120"/>
              </a:rPr>
              <a:t>Velocidad Instantánea y Media</a:t>
            </a:r>
            <a:endParaRPr lang="en-US" sz="4374" u="sng" dirty="0">
              <a:solidFill>
                <a:schemeClr val="bg1"/>
              </a:solidFill>
            </a:endParaRPr>
          </a:p>
        </p:txBody>
      </p:sp>
      <p:sp>
        <p:nvSpPr>
          <p:cNvPr id="5" name="Shape 3"/>
          <p:cNvSpPr/>
          <p:nvPr/>
        </p:nvSpPr>
        <p:spPr>
          <a:xfrm>
            <a:off x="6319599" y="2805589"/>
            <a:ext cx="499943" cy="499943"/>
          </a:xfrm>
          <a:prstGeom prst="roundRect">
            <a:avLst>
              <a:gd name="adj" fmla="val 26667"/>
            </a:avLst>
          </a:prstGeom>
          <a:solidFill>
            <a:srgbClr val="282C32"/>
          </a:solidFill>
          <a:ln/>
        </p:spPr>
        <p:txBody>
          <a:bodyPr/>
          <a:lstStyle/>
          <a:p>
            <a:endParaRPr lang="es-DO"/>
          </a:p>
        </p:txBody>
      </p:sp>
      <p:sp>
        <p:nvSpPr>
          <p:cNvPr id="6" name="Text 4"/>
          <p:cNvSpPr/>
          <p:nvPr/>
        </p:nvSpPr>
        <p:spPr>
          <a:xfrm>
            <a:off x="6512362" y="2847261"/>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7041712" y="2881908"/>
            <a:ext cx="2965887" cy="347186"/>
          </a:xfrm>
          <a:prstGeom prst="rect">
            <a:avLst/>
          </a:prstGeom>
          <a:noFill/>
          <a:ln/>
        </p:spPr>
        <p:txBody>
          <a:bodyPr wrap="none" rtlCol="0" anchor="t"/>
          <a:lstStyle/>
          <a:p>
            <a:pPr marL="0" indent="0">
              <a:lnSpc>
                <a:spcPts val="2734"/>
              </a:lnSpc>
              <a:buNone/>
            </a:pPr>
            <a:r>
              <a:rPr lang="en-US" sz="2187" b="1" i="1" dirty="0">
                <a:solidFill>
                  <a:schemeClr val="bg1"/>
                </a:solidFill>
                <a:latin typeface="Barlow" pitchFamily="34" charset="0"/>
                <a:ea typeface="Barlow" pitchFamily="34" charset="-122"/>
                <a:cs typeface="Barlow" pitchFamily="34" charset="-120"/>
              </a:rPr>
              <a:t>Velocidad Instantánea</a:t>
            </a:r>
            <a:endParaRPr lang="en-US" sz="2187" i="1" dirty="0">
              <a:solidFill>
                <a:schemeClr val="bg1"/>
              </a:solidFill>
            </a:endParaRPr>
          </a:p>
        </p:txBody>
      </p:sp>
      <p:sp>
        <p:nvSpPr>
          <p:cNvPr id="8" name="Text 6"/>
          <p:cNvSpPr/>
          <p:nvPr/>
        </p:nvSpPr>
        <p:spPr>
          <a:xfrm>
            <a:off x="7041713" y="3451265"/>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Es la velocidad de un objeto en un punto específico de su trayectoria. Se calcula encontrando la pendiente de una línea tangente a la curva de posición-tiempo.</a:t>
            </a:r>
            <a:endParaRPr lang="en-US" sz="1750" dirty="0"/>
          </a:p>
        </p:txBody>
      </p:sp>
      <p:sp>
        <p:nvSpPr>
          <p:cNvPr id="9" name="Shape 7"/>
          <p:cNvSpPr/>
          <p:nvPr/>
        </p:nvSpPr>
        <p:spPr>
          <a:xfrm>
            <a:off x="6319599" y="4913233"/>
            <a:ext cx="499943" cy="499943"/>
          </a:xfrm>
          <a:prstGeom prst="roundRect">
            <a:avLst>
              <a:gd name="adj" fmla="val 26667"/>
            </a:avLst>
          </a:prstGeom>
          <a:solidFill>
            <a:srgbClr val="282C32"/>
          </a:solidFill>
          <a:ln/>
        </p:spPr>
        <p:txBody>
          <a:bodyPr/>
          <a:lstStyle/>
          <a:p>
            <a:endParaRPr lang="es-DO"/>
          </a:p>
        </p:txBody>
      </p:sp>
      <p:sp>
        <p:nvSpPr>
          <p:cNvPr id="10" name="Text 8"/>
          <p:cNvSpPr/>
          <p:nvPr/>
        </p:nvSpPr>
        <p:spPr>
          <a:xfrm>
            <a:off x="6478072" y="4954905"/>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7041713" y="4989552"/>
            <a:ext cx="2221944" cy="347186"/>
          </a:xfrm>
          <a:prstGeom prst="rect">
            <a:avLst/>
          </a:prstGeom>
          <a:noFill/>
          <a:ln/>
        </p:spPr>
        <p:txBody>
          <a:bodyPr wrap="none" rtlCol="0" anchor="t"/>
          <a:lstStyle/>
          <a:p>
            <a:pPr marL="0" indent="0">
              <a:lnSpc>
                <a:spcPts val="2734"/>
              </a:lnSpc>
              <a:buNone/>
            </a:pPr>
            <a:r>
              <a:rPr lang="en-US" sz="2187" b="1" i="1" dirty="0">
                <a:solidFill>
                  <a:schemeClr val="bg1"/>
                </a:solidFill>
                <a:latin typeface="Barlow" pitchFamily="34" charset="0"/>
                <a:ea typeface="Barlow" pitchFamily="34" charset="-122"/>
                <a:cs typeface="Barlow" pitchFamily="34" charset="-120"/>
              </a:rPr>
              <a:t>Velocidad Media</a:t>
            </a:r>
            <a:endParaRPr lang="en-US" sz="2187" i="1" dirty="0">
              <a:solidFill>
                <a:schemeClr val="bg1"/>
              </a:solidFill>
            </a:endParaRPr>
          </a:p>
        </p:txBody>
      </p:sp>
      <p:sp>
        <p:nvSpPr>
          <p:cNvPr id="12" name="Text 10"/>
          <p:cNvSpPr/>
          <p:nvPr/>
        </p:nvSpPr>
        <p:spPr>
          <a:xfrm>
            <a:off x="7041713" y="5558909"/>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Es la velocidad promedio de un objeto a lo largo de un intervalo de tiempo. Se calcula dividiendo el cambio en posición entre el cambio en tiempo.</a:t>
            </a:r>
            <a:endParaRPr lang="en-US" sz="1750" dirty="0"/>
          </a:p>
        </p:txBody>
      </p:sp>
      <p:pic>
        <p:nvPicPr>
          <p:cNvPr id="16" name="Imagen 15" descr="Escala de tiempo">
            <a:extLst>
              <a:ext uri="{FF2B5EF4-FFF2-40B4-BE49-F238E27FC236}">
                <a16:creationId xmlns:a16="http://schemas.microsoft.com/office/drawing/2014/main" id="{71D3B2EC-0A15-F772-67D1-A367C93210B5}"/>
              </a:ext>
            </a:extLst>
          </p:cNvPr>
          <p:cNvPicPr>
            <a:picLocks noChangeAspect="1"/>
          </p:cNvPicPr>
          <p:nvPr/>
        </p:nvPicPr>
        <p:blipFill>
          <a:blip r:embed="rId3"/>
          <a:stretch>
            <a:fillRect/>
          </a:stretch>
        </p:blipFill>
        <p:spPr>
          <a:xfrm>
            <a:off x="0" y="0"/>
            <a:ext cx="6285192"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a:p>
        </p:txBody>
      </p:sp>
      <p:sp>
        <p:nvSpPr>
          <p:cNvPr id="4" name="Text 2"/>
          <p:cNvSpPr/>
          <p:nvPr/>
        </p:nvSpPr>
        <p:spPr>
          <a:xfrm>
            <a:off x="6499362" y="2670096"/>
            <a:ext cx="4443889"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Aceleración.</a:t>
            </a:r>
            <a:endParaRPr lang="en-US" sz="4374" dirty="0">
              <a:solidFill>
                <a:schemeClr val="bg1"/>
              </a:solidFill>
            </a:endParaRPr>
          </a:p>
        </p:txBody>
      </p:sp>
      <p:sp>
        <p:nvSpPr>
          <p:cNvPr id="5" name="Text 3"/>
          <p:cNvSpPr/>
          <p:nvPr/>
        </p:nvSpPr>
        <p:spPr>
          <a:xfrm>
            <a:off x="6499362" y="3530374"/>
            <a:ext cx="7477601" cy="1735891"/>
          </a:xfrm>
          <a:prstGeom prst="rect">
            <a:avLst/>
          </a:prstGeom>
          <a:noFill/>
          <a:ln/>
        </p:spPr>
        <p:txBody>
          <a:bodyPr wrap="square" rtlCol="0" anchor="t"/>
          <a:lstStyle/>
          <a:p>
            <a:pPr marL="0" indent="0">
              <a:lnSpc>
                <a:spcPts val="2799"/>
              </a:lnSpc>
              <a:buNone/>
            </a:pPr>
            <a:r>
              <a:rPr lang="en-US" sz="2400" dirty="0">
                <a:solidFill>
                  <a:srgbClr val="EEEFF5"/>
                </a:solidFill>
                <a:latin typeface="Times New Roman" panose="02020603050405020304" pitchFamily="18" charset="0"/>
                <a:ea typeface="Montserrat" pitchFamily="34" charset="-122"/>
                <a:cs typeface="Times New Roman" panose="02020603050405020304" pitchFamily="18" charset="0"/>
              </a:rPr>
              <a:t>La aceleración es el cambio en velocidad por unidad de tiempo. En el movimiento rectilíneo, puede ser positiva (aceleración hacia adelante), negativa (aceleración hacia atrás) o cero (movimiento a velocidad constante).</a:t>
            </a:r>
            <a:endParaRPr lang="en-US" sz="2400" dirty="0">
              <a:latin typeface="Times New Roman" panose="02020603050405020304" pitchFamily="18" charset="0"/>
              <a:cs typeface="Times New Roman" panose="02020603050405020304" pitchFamily="18" charset="0"/>
            </a:endParaRPr>
          </a:p>
        </p:txBody>
      </p:sp>
      <p:pic>
        <p:nvPicPr>
          <p:cNvPr id="9" name="Imagen 8" descr="Diagrama">
            <a:extLst>
              <a:ext uri="{FF2B5EF4-FFF2-40B4-BE49-F238E27FC236}">
                <a16:creationId xmlns:a16="http://schemas.microsoft.com/office/drawing/2014/main" id="{B8C3307A-BBCE-75DC-9036-396B142E3CAA}"/>
              </a:ext>
            </a:extLst>
          </p:cNvPr>
          <p:cNvPicPr>
            <a:picLocks noChangeAspect="1"/>
          </p:cNvPicPr>
          <p:nvPr/>
        </p:nvPicPr>
        <p:blipFill>
          <a:blip r:embed="rId3"/>
          <a:stretch>
            <a:fillRect/>
          </a:stretch>
        </p:blipFill>
        <p:spPr>
          <a:xfrm>
            <a:off x="0" y="23084"/>
            <a:ext cx="6499362"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dirty="0"/>
          </a:p>
        </p:txBody>
      </p:sp>
      <p:sp>
        <p:nvSpPr>
          <p:cNvPr id="4" name="Text 2"/>
          <p:cNvSpPr/>
          <p:nvPr/>
        </p:nvSpPr>
        <p:spPr>
          <a:xfrm>
            <a:off x="1760220" y="923687"/>
            <a:ext cx="6570980" cy="694373"/>
          </a:xfrm>
          <a:prstGeom prst="rect">
            <a:avLst/>
          </a:prstGeom>
          <a:noFill/>
          <a:ln/>
        </p:spPr>
        <p:txBody>
          <a:bodyPr wrap="none" rtlCol="0" anchor="t"/>
          <a:lstStyle/>
          <a:p>
            <a:pPr marL="0" indent="0">
              <a:lnSpc>
                <a:spcPts val="5468"/>
              </a:lnSpc>
              <a:buNone/>
            </a:pPr>
            <a:r>
              <a:rPr lang="en-US" sz="4374" b="1" u="sng" dirty="0">
                <a:solidFill>
                  <a:schemeClr val="bg1"/>
                </a:solidFill>
                <a:latin typeface="Barlow" pitchFamily="34" charset="0"/>
                <a:ea typeface="Barlow" pitchFamily="34" charset="-122"/>
                <a:cs typeface="Barlow" pitchFamily="34" charset="-120"/>
              </a:rPr>
              <a:t>Gráficas del Movimiento</a:t>
            </a:r>
            <a:endParaRPr lang="en-US" sz="4374" u="sng" dirty="0">
              <a:solidFill>
                <a:schemeClr val="bg1"/>
              </a:solidFill>
            </a:endParaRPr>
          </a:p>
        </p:txBody>
      </p:sp>
      <p:pic>
        <p:nvPicPr>
          <p:cNvPr id="5" name="Image 0" descr="preencoded.png"/>
          <p:cNvPicPr>
            <a:picLocks noChangeAspect="1"/>
          </p:cNvPicPr>
          <p:nvPr/>
        </p:nvPicPr>
        <p:blipFill>
          <a:blip r:embed="rId3"/>
          <a:stretch>
            <a:fillRect/>
          </a:stretch>
        </p:blipFill>
        <p:spPr>
          <a:xfrm>
            <a:off x="1760220" y="2062401"/>
            <a:ext cx="5388293" cy="3330178"/>
          </a:xfrm>
          <a:prstGeom prst="rect">
            <a:avLst/>
          </a:prstGeom>
        </p:spPr>
      </p:pic>
      <p:sp>
        <p:nvSpPr>
          <p:cNvPr id="6" name="Text 3"/>
          <p:cNvSpPr/>
          <p:nvPr/>
        </p:nvSpPr>
        <p:spPr>
          <a:xfrm>
            <a:off x="1760220" y="5670233"/>
            <a:ext cx="3961328" cy="569356"/>
          </a:xfrm>
          <a:prstGeom prst="rect">
            <a:avLst/>
          </a:prstGeom>
          <a:noFill/>
          <a:ln/>
        </p:spPr>
        <p:txBody>
          <a:bodyPr wrap="none" rtlCol="0" anchor="t"/>
          <a:lstStyle/>
          <a:p>
            <a:pPr marL="0" indent="0" algn="l">
              <a:lnSpc>
                <a:spcPts val="2734"/>
              </a:lnSpc>
              <a:buNone/>
            </a:pPr>
            <a:r>
              <a:rPr lang="en-US" sz="2187" b="1" dirty="0">
                <a:solidFill>
                  <a:schemeClr val="bg1"/>
                </a:solidFill>
                <a:latin typeface="Barlow" pitchFamily="34" charset="0"/>
                <a:ea typeface="Barlow" pitchFamily="34" charset="-122"/>
                <a:cs typeface="Barlow" pitchFamily="34" charset="-120"/>
              </a:rPr>
              <a:t>Gráfica de Posición-Tiempo</a:t>
            </a:r>
            <a:endParaRPr lang="en-US" sz="2187" dirty="0">
              <a:solidFill>
                <a:schemeClr val="bg1"/>
              </a:solidFill>
            </a:endParaRPr>
          </a:p>
        </p:txBody>
      </p:sp>
      <p:sp>
        <p:nvSpPr>
          <p:cNvPr id="7" name="Text 4"/>
          <p:cNvSpPr/>
          <p:nvPr/>
        </p:nvSpPr>
        <p:spPr>
          <a:xfrm>
            <a:off x="1760220" y="6239589"/>
            <a:ext cx="5388293"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Muestra cómo cambia la posición de un objeto a lo largo del tiempo. La pendiente de la recta nos da la velocidad.</a:t>
            </a:r>
            <a:endParaRPr lang="en-US" sz="1750" dirty="0"/>
          </a:p>
        </p:txBody>
      </p:sp>
      <p:pic>
        <p:nvPicPr>
          <p:cNvPr id="8" name="Image 1" descr="preencoded.png"/>
          <p:cNvPicPr>
            <a:picLocks noChangeAspect="1"/>
          </p:cNvPicPr>
          <p:nvPr/>
        </p:nvPicPr>
        <p:blipFill>
          <a:blip r:embed="rId4"/>
          <a:stretch>
            <a:fillRect/>
          </a:stretch>
        </p:blipFill>
        <p:spPr>
          <a:xfrm>
            <a:off x="7481768" y="2062401"/>
            <a:ext cx="5388412" cy="3330178"/>
          </a:xfrm>
          <a:prstGeom prst="rect">
            <a:avLst/>
          </a:prstGeom>
        </p:spPr>
      </p:pic>
      <p:sp>
        <p:nvSpPr>
          <p:cNvPr id="9" name="Text 5"/>
          <p:cNvSpPr/>
          <p:nvPr/>
        </p:nvSpPr>
        <p:spPr>
          <a:xfrm>
            <a:off x="7481767" y="5670233"/>
            <a:ext cx="3829700" cy="569356"/>
          </a:xfrm>
          <a:prstGeom prst="rect">
            <a:avLst/>
          </a:prstGeom>
          <a:noFill/>
          <a:ln/>
        </p:spPr>
        <p:txBody>
          <a:bodyPr wrap="none" rtlCol="0" anchor="t"/>
          <a:lstStyle/>
          <a:p>
            <a:pPr marL="0" indent="0" algn="l">
              <a:lnSpc>
                <a:spcPts val="2734"/>
              </a:lnSpc>
              <a:buNone/>
            </a:pPr>
            <a:r>
              <a:rPr lang="en-US" sz="2187" b="1" dirty="0">
                <a:solidFill>
                  <a:schemeClr val="bg1"/>
                </a:solidFill>
                <a:latin typeface="Barlow" pitchFamily="34" charset="0"/>
                <a:ea typeface="Barlow" pitchFamily="34" charset="-122"/>
                <a:cs typeface="Barlow" pitchFamily="34" charset="-120"/>
              </a:rPr>
              <a:t>Gráfica de Velocidad-Tiempo</a:t>
            </a:r>
            <a:endParaRPr lang="en-US" sz="2187" dirty="0">
              <a:solidFill>
                <a:schemeClr val="bg1"/>
              </a:solidFill>
            </a:endParaRPr>
          </a:p>
        </p:txBody>
      </p:sp>
      <p:sp>
        <p:nvSpPr>
          <p:cNvPr id="10" name="Text 6"/>
          <p:cNvSpPr/>
          <p:nvPr/>
        </p:nvSpPr>
        <p:spPr>
          <a:xfrm>
            <a:off x="7481768" y="6239589"/>
            <a:ext cx="5388412"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Representa cómo cambia la velocidad de un objeto a lo largo del tiempo. La pendiente de la recta nos da la aceleración.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0"/>
            <a:ext cx="14630400" cy="8229600"/>
          </a:xfrm>
          <a:prstGeom prst="rect">
            <a:avLst/>
          </a:prstGeom>
          <a:solidFill>
            <a:srgbClr val="282C32"/>
          </a:solidFill>
          <a:ln/>
        </p:spPr>
        <p:txBody>
          <a:bodyPr/>
          <a:lstStyle/>
          <a:p>
            <a:endParaRPr lang="es-DO" dirty="0"/>
          </a:p>
        </p:txBody>
      </p:sp>
      <p:sp>
        <p:nvSpPr>
          <p:cNvPr id="4" name="Text 2"/>
          <p:cNvSpPr/>
          <p:nvPr/>
        </p:nvSpPr>
        <p:spPr>
          <a:xfrm>
            <a:off x="1760220" y="1463502"/>
            <a:ext cx="9754447" cy="694373"/>
          </a:xfrm>
          <a:prstGeom prst="rect">
            <a:avLst/>
          </a:prstGeom>
          <a:noFill/>
          <a:ln/>
        </p:spPr>
        <p:txBody>
          <a:bodyPr wrap="none" rtlCol="0" anchor="t"/>
          <a:lstStyle/>
          <a:p>
            <a:pPr marL="0" indent="0">
              <a:lnSpc>
                <a:spcPts val="5468"/>
              </a:lnSpc>
              <a:buNone/>
            </a:pPr>
            <a:r>
              <a:rPr lang="en-US" sz="4374" b="1" u="sng" dirty="0">
                <a:solidFill>
                  <a:schemeClr val="bg1"/>
                </a:solidFill>
                <a:latin typeface="Barlow" pitchFamily="34" charset="0"/>
                <a:ea typeface="Barlow" pitchFamily="34" charset="-122"/>
                <a:cs typeface="Barlow" pitchFamily="34" charset="-120"/>
              </a:rPr>
              <a:t>Ecuaciones del Movimiento  </a:t>
            </a:r>
            <a:r>
              <a:rPr lang="en-US" sz="4374" b="1" u="sng" dirty="0" err="1">
                <a:solidFill>
                  <a:schemeClr val="bg1"/>
                </a:solidFill>
                <a:latin typeface="Barlow" pitchFamily="34" charset="0"/>
                <a:ea typeface="Barlow" pitchFamily="34" charset="-122"/>
                <a:cs typeface="Barlow" pitchFamily="34" charset="-120"/>
              </a:rPr>
              <a:t>rectilinieo</a:t>
            </a:r>
            <a:r>
              <a:rPr lang="en-US" sz="4374" b="1" u="sng" dirty="0">
                <a:solidFill>
                  <a:schemeClr val="bg1"/>
                </a:solidFill>
                <a:latin typeface="Barlow" pitchFamily="34" charset="0"/>
                <a:ea typeface="Barlow" pitchFamily="34" charset="-122"/>
                <a:cs typeface="Barlow" pitchFamily="34" charset="-120"/>
              </a:rPr>
              <a:t>.</a:t>
            </a:r>
            <a:endParaRPr lang="en-US" sz="4374" u="sng" dirty="0">
              <a:solidFill>
                <a:schemeClr val="bg1"/>
              </a:solidFill>
            </a:endParaRPr>
          </a:p>
        </p:txBody>
      </p:sp>
      <p:sp>
        <p:nvSpPr>
          <p:cNvPr id="5" name="Shape 3"/>
          <p:cNvSpPr/>
          <p:nvPr/>
        </p:nvSpPr>
        <p:spPr>
          <a:xfrm>
            <a:off x="1538049" y="3529013"/>
            <a:ext cx="5443895" cy="2071688"/>
          </a:xfrm>
          <a:prstGeom prst="roundRect">
            <a:avLst>
              <a:gd name="adj" fmla="val 6435"/>
            </a:avLst>
          </a:prstGeom>
          <a:solidFill>
            <a:srgbClr val="282C32"/>
          </a:solidFill>
          <a:ln/>
        </p:spPr>
        <p:txBody>
          <a:bodyPr/>
          <a:lstStyle/>
          <a:p>
            <a:endParaRPr lang="es-DO"/>
          </a:p>
        </p:txBody>
      </p:sp>
      <p:sp>
        <p:nvSpPr>
          <p:cNvPr id="6" name="Text 4"/>
          <p:cNvSpPr/>
          <p:nvPr/>
        </p:nvSpPr>
        <p:spPr>
          <a:xfrm>
            <a:off x="1982391" y="3870484"/>
            <a:ext cx="3901440" cy="347186"/>
          </a:xfrm>
          <a:prstGeom prst="rect">
            <a:avLst/>
          </a:prstGeom>
          <a:noFill/>
          <a:ln/>
        </p:spPr>
        <p:txBody>
          <a:bodyPr wrap="none" rtlCol="0" anchor="t"/>
          <a:lstStyle/>
          <a:p>
            <a:pPr marL="0" indent="0">
              <a:lnSpc>
                <a:spcPts val="2734"/>
              </a:lnSpc>
              <a:buNone/>
            </a:pPr>
            <a:r>
              <a:rPr lang="en-US" sz="2187" b="1" dirty="0">
                <a:solidFill>
                  <a:schemeClr val="bg1"/>
                </a:solidFill>
                <a:latin typeface="Barlow" pitchFamily="34" charset="0"/>
                <a:ea typeface="Barlow" pitchFamily="34" charset="-122"/>
                <a:cs typeface="Barlow" pitchFamily="34" charset="-120"/>
              </a:rPr>
              <a:t>Movimiento Rectilíneo Uniforme</a:t>
            </a:r>
            <a:endParaRPr lang="en-US" sz="2187" dirty="0">
              <a:solidFill>
                <a:schemeClr val="bg1"/>
              </a:solidFill>
            </a:endParaRPr>
          </a:p>
        </p:txBody>
      </p:sp>
      <p:sp>
        <p:nvSpPr>
          <p:cNvPr id="7" name="Text 5"/>
          <p:cNvSpPr/>
          <p:nvPr/>
        </p:nvSpPr>
        <p:spPr>
          <a:xfrm>
            <a:off x="1982391" y="4439841"/>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Para el MRU, las ecuaciones clave son: x = x0 + v0t y v = v0.</a:t>
            </a:r>
            <a:endParaRPr lang="en-US" sz="1750" dirty="0"/>
          </a:p>
        </p:txBody>
      </p:sp>
      <p:sp>
        <p:nvSpPr>
          <p:cNvPr id="8" name="Shape 6"/>
          <p:cNvSpPr/>
          <p:nvPr/>
        </p:nvSpPr>
        <p:spPr>
          <a:xfrm>
            <a:off x="7426285" y="3648313"/>
            <a:ext cx="5443895" cy="2071688"/>
          </a:xfrm>
          <a:prstGeom prst="roundRect">
            <a:avLst>
              <a:gd name="adj" fmla="val 6435"/>
            </a:avLst>
          </a:prstGeom>
          <a:solidFill>
            <a:srgbClr val="282C32"/>
          </a:solidFill>
          <a:ln/>
        </p:spPr>
        <p:txBody>
          <a:bodyPr/>
          <a:lstStyle/>
          <a:p>
            <a:endParaRPr lang="es-DO"/>
          </a:p>
        </p:txBody>
      </p:sp>
      <p:sp>
        <p:nvSpPr>
          <p:cNvPr id="9" name="Text 7"/>
          <p:cNvSpPr/>
          <p:nvPr/>
        </p:nvSpPr>
        <p:spPr>
          <a:xfrm>
            <a:off x="7648456" y="3870484"/>
            <a:ext cx="4999553" cy="694373"/>
          </a:xfrm>
          <a:prstGeom prst="rect">
            <a:avLst/>
          </a:prstGeom>
          <a:noFill/>
          <a:ln/>
        </p:spPr>
        <p:txBody>
          <a:bodyPr wrap="square" rtlCol="0" anchor="t"/>
          <a:lstStyle/>
          <a:p>
            <a:pPr marL="0" indent="0">
              <a:lnSpc>
                <a:spcPts val="2734"/>
              </a:lnSpc>
              <a:buNone/>
            </a:pPr>
            <a:r>
              <a:rPr lang="en-US" sz="2187" b="1" dirty="0">
                <a:solidFill>
                  <a:schemeClr val="bg1"/>
                </a:solidFill>
                <a:latin typeface="Barlow" pitchFamily="34" charset="0"/>
                <a:ea typeface="Barlow" pitchFamily="34" charset="-122"/>
                <a:cs typeface="Barlow" pitchFamily="34" charset="-120"/>
              </a:rPr>
              <a:t>Movimiento Rectilíneo Uniformemente Acelerado.</a:t>
            </a:r>
            <a:endParaRPr lang="en-US" sz="2187" dirty="0">
              <a:solidFill>
                <a:schemeClr val="bg1"/>
              </a:solidFill>
            </a:endParaRPr>
          </a:p>
        </p:txBody>
      </p:sp>
      <p:sp>
        <p:nvSpPr>
          <p:cNvPr id="10" name="Text 8"/>
          <p:cNvSpPr/>
          <p:nvPr/>
        </p:nvSpPr>
        <p:spPr>
          <a:xfrm>
            <a:off x="7648456" y="4787027"/>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Para el MRUA, las ecuaciones clave son: x = x0 + v0t + 0.5at2 y v = v0 +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s-DO"/>
          </a:p>
        </p:txBody>
      </p:sp>
      <p:sp>
        <p:nvSpPr>
          <p:cNvPr id="3" name="Shape 1"/>
          <p:cNvSpPr/>
          <p:nvPr/>
        </p:nvSpPr>
        <p:spPr>
          <a:xfrm>
            <a:off x="0" y="1232237"/>
            <a:ext cx="14630400" cy="8229600"/>
          </a:xfrm>
          <a:prstGeom prst="rect">
            <a:avLst/>
          </a:prstGeom>
          <a:solidFill>
            <a:srgbClr val="282C32"/>
          </a:solidFill>
          <a:ln/>
        </p:spPr>
        <p:txBody>
          <a:bodyPr/>
          <a:lstStyle/>
          <a:p>
            <a:endParaRPr lang="es-DO"/>
          </a:p>
        </p:txBody>
      </p:sp>
      <p:sp>
        <p:nvSpPr>
          <p:cNvPr id="4" name="Text 2"/>
          <p:cNvSpPr/>
          <p:nvPr/>
        </p:nvSpPr>
        <p:spPr>
          <a:xfrm>
            <a:off x="1581626" y="266157"/>
            <a:ext cx="6012180" cy="815142"/>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Ejemplos de Aplicación.</a:t>
            </a:r>
            <a:endParaRPr lang="en-US" sz="4374" dirty="0">
              <a:solidFill>
                <a:schemeClr val="bg1"/>
              </a:solidFill>
            </a:endParaRPr>
          </a:p>
        </p:txBody>
      </p:sp>
      <p:sp>
        <p:nvSpPr>
          <p:cNvPr id="6" name="Text 4"/>
          <p:cNvSpPr/>
          <p:nvPr/>
        </p:nvSpPr>
        <p:spPr>
          <a:xfrm>
            <a:off x="794473" y="1478247"/>
            <a:ext cx="5673513" cy="2370091"/>
          </a:xfrm>
          <a:prstGeom prst="rect">
            <a:avLst/>
          </a:prstGeom>
          <a:noFill/>
          <a:ln/>
        </p:spPr>
        <p:txBody>
          <a:bodyPr wrap="square" rtlCol="0" anchor="t"/>
          <a:lstStyle/>
          <a:p>
            <a:pPr marL="342900" indent="-342900">
              <a:lnSpc>
                <a:spcPts val="2799"/>
              </a:lnSpc>
              <a:buFont typeface="Wingdings" panose="05000000000000000000" pitchFamily="2" charset="2"/>
              <a:buChar char="v"/>
            </a:pPr>
            <a:r>
              <a:rPr lang="es-DO" sz="2400" b="0" i="0" dirty="0">
                <a:solidFill>
                  <a:schemeClr val="bg1"/>
                </a:solidFill>
                <a:effectLst/>
                <a:latin typeface="Times New Roman" panose="02020603050405020304" pitchFamily="18" charset="0"/>
                <a:cs typeface="Times New Roman" panose="02020603050405020304" pitchFamily="18" charset="0"/>
              </a:rPr>
              <a:t>Un carro se dirige a otra ciudad por esta carretera en línea recta, como ves no hay curvas. Además, lleva más de 30 minutos con la misma velocidad, 60 kilómetros por hora. Esto significa que el coche presenta un </a:t>
            </a:r>
            <a:r>
              <a:rPr lang="es-DO" sz="2400" b="1" i="0" dirty="0">
                <a:solidFill>
                  <a:schemeClr val="bg1"/>
                </a:solidFill>
                <a:effectLst/>
                <a:latin typeface="Times New Roman" panose="02020603050405020304" pitchFamily="18" charset="0"/>
                <a:cs typeface="Times New Roman" panose="02020603050405020304" pitchFamily="18" charset="0"/>
              </a:rPr>
              <a:t>movimiento rectilíneo uniforme</a:t>
            </a:r>
            <a:r>
              <a:rPr lang="es-DO" sz="2400" b="0" i="0" dirty="0">
                <a:solidFill>
                  <a:schemeClr val="bg1"/>
                </a:solidFill>
                <a:effectLst/>
                <a:latin typeface="Times New Roman" panose="02020603050405020304" pitchFamily="18" charset="0"/>
                <a:cs typeface="Times New Roman" panose="02020603050405020304" pitchFamily="18" charset="0"/>
              </a:rPr>
              <a:t>.</a:t>
            </a:r>
          </a:p>
          <a:p>
            <a:pPr marL="0" indent="0">
              <a:lnSpc>
                <a:spcPts val="2799"/>
              </a:lnSpc>
              <a:buNone/>
            </a:pPr>
            <a:endParaRPr lang="en-US" sz="1750" dirty="0"/>
          </a:p>
        </p:txBody>
      </p:sp>
      <p:sp>
        <p:nvSpPr>
          <p:cNvPr id="7" name="Text 5"/>
          <p:cNvSpPr/>
          <p:nvPr/>
        </p:nvSpPr>
        <p:spPr>
          <a:xfrm>
            <a:off x="7593806" y="3431857"/>
            <a:ext cx="3014980" cy="416481"/>
          </a:xfrm>
          <a:prstGeom prst="rect">
            <a:avLst/>
          </a:prstGeom>
          <a:noFill/>
          <a:ln/>
        </p:spPr>
        <p:txBody>
          <a:bodyPr wrap="none" rtlCol="0" anchor="t"/>
          <a:lstStyle/>
          <a:p>
            <a:pPr marL="0" indent="0">
              <a:lnSpc>
                <a:spcPts val="3281"/>
              </a:lnSpc>
              <a:buNone/>
            </a:pPr>
            <a:endParaRPr lang="en-US" sz="2624" dirty="0">
              <a:solidFill>
                <a:schemeClr val="bg1"/>
              </a:solidFill>
            </a:endParaRPr>
          </a:p>
        </p:txBody>
      </p:sp>
      <p:sp>
        <p:nvSpPr>
          <p:cNvPr id="8" name="Text 6"/>
          <p:cNvSpPr/>
          <p:nvPr/>
        </p:nvSpPr>
        <p:spPr>
          <a:xfrm>
            <a:off x="7593806" y="1232237"/>
            <a:ext cx="5852604" cy="2747096"/>
          </a:xfrm>
          <a:prstGeom prst="rect">
            <a:avLst/>
          </a:prstGeom>
          <a:noFill/>
          <a:ln/>
        </p:spPr>
        <p:txBody>
          <a:bodyPr wrap="square" rtlCol="0" anchor="t"/>
          <a:lstStyle/>
          <a:p>
            <a:pPr marL="342900" indent="-342900">
              <a:lnSpc>
                <a:spcPts val="2799"/>
              </a:lnSpc>
              <a:buFont typeface="Wingdings" panose="05000000000000000000" pitchFamily="2" charset="2"/>
              <a:buChar char="v"/>
            </a:pPr>
            <a:r>
              <a:rPr lang="es-DO" sz="2400" b="0" i="0" dirty="0">
                <a:solidFill>
                  <a:schemeClr val="bg1"/>
                </a:solidFill>
                <a:effectLst/>
                <a:latin typeface="Times New Roman" panose="02020603050405020304" pitchFamily="18" charset="0"/>
                <a:cs typeface="Times New Roman" panose="02020603050405020304" pitchFamily="18" charset="0"/>
              </a:rPr>
              <a:t>Un avión que parece flotar entre las nubes lleva un par de horas moviéndose en línea recta y con la misma velocidad. Hasta aquí su </a:t>
            </a:r>
            <a:r>
              <a:rPr lang="es-DO" sz="2400" b="1" i="0" dirty="0">
                <a:solidFill>
                  <a:schemeClr val="bg1"/>
                </a:solidFill>
                <a:effectLst/>
                <a:latin typeface="Times New Roman" panose="02020603050405020304" pitchFamily="18" charset="0"/>
                <a:cs typeface="Times New Roman" panose="02020603050405020304" pitchFamily="18" charset="0"/>
              </a:rPr>
              <a:t>movimiento es rectilíneo uniforme</a:t>
            </a:r>
            <a:r>
              <a:rPr lang="es-DO" sz="2400" b="0" i="0" dirty="0">
                <a:solidFill>
                  <a:schemeClr val="bg1"/>
                </a:solidFill>
                <a:effectLst/>
                <a:latin typeface="Times New Roman" panose="02020603050405020304" pitchFamily="18" charset="0"/>
                <a:cs typeface="Times New Roman" panose="02020603050405020304" pitchFamily="18" charset="0"/>
              </a:rPr>
              <a:t>, pero en el momento que tenga que girar y subir su velocidad pasará a ser otro tipo de movimiento, cambiando su estado.   </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1" name="Imagen 10" descr="Interfaz de usuario gráfica&#10;&#10;Descripción generada automáticamente">
            <a:extLst>
              <a:ext uri="{FF2B5EF4-FFF2-40B4-BE49-F238E27FC236}">
                <a16:creationId xmlns:a16="http://schemas.microsoft.com/office/drawing/2014/main" id="{E63F4376-8B91-1CD6-42BD-6670C2EE10DA}"/>
              </a:ext>
            </a:extLst>
          </p:cNvPr>
          <p:cNvPicPr>
            <a:picLocks noChangeAspect="1"/>
          </p:cNvPicPr>
          <p:nvPr/>
        </p:nvPicPr>
        <p:blipFill>
          <a:blip r:embed="rId3"/>
          <a:stretch>
            <a:fillRect/>
          </a:stretch>
        </p:blipFill>
        <p:spPr>
          <a:xfrm>
            <a:off x="794473" y="4340265"/>
            <a:ext cx="6004861" cy="3451392"/>
          </a:xfrm>
          <a:prstGeom prst="rect">
            <a:avLst/>
          </a:prstGeom>
        </p:spPr>
      </p:pic>
      <p:pic>
        <p:nvPicPr>
          <p:cNvPr id="13" name="Imagen 12" descr="Imagen que contiene estructuras metálicas, avión, hélice&#10;&#10;Descripción generada automáticamente">
            <a:extLst>
              <a:ext uri="{FF2B5EF4-FFF2-40B4-BE49-F238E27FC236}">
                <a16:creationId xmlns:a16="http://schemas.microsoft.com/office/drawing/2014/main" id="{968DB110-56DD-A0A6-428F-535619FA68D6}"/>
              </a:ext>
            </a:extLst>
          </p:cNvPr>
          <p:cNvPicPr>
            <a:picLocks noChangeAspect="1"/>
          </p:cNvPicPr>
          <p:nvPr/>
        </p:nvPicPr>
        <p:blipFill>
          <a:blip r:embed="rId4"/>
          <a:stretch>
            <a:fillRect/>
          </a:stretch>
        </p:blipFill>
        <p:spPr>
          <a:xfrm>
            <a:off x="7804649" y="4340265"/>
            <a:ext cx="6031278" cy="34089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553</Words>
  <Application>Microsoft Office PowerPoint</Application>
  <PresentationFormat>Personalizado</PresentationFormat>
  <Paragraphs>43</Paragraphs>
  <Slides>10</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Barlow</vt:lpstr>
      <vt:lpstr>Calibri</vt:lpstr>
      <vt:lpstr>Montserrat</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jesus Alberto Beato Pimentel</cp:lastModifiedBy>
  <cp:revision>3</cp:revision>
  <dcterms:created xsi:type="dcterms:W3CDTF">2023-09-27T15:50:11Z</dcterms:created>
  <dcterms:modified xsi:type="dcterms:W3CDTF">2023-10-05T02:19:29Z</dcterms:modified>
</cp:coreProperties>
</file>